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2" r:id="rId3"/>
    <p:sldId id="258" r:id="rId4"/>
    <p:sldId id="257" r:id="rId5"/>
    <p:sldId id="259" r:id="rId6"/>
    <p:sldId id="261" r:id="rId7"/>
    <p:sldId id="260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kus\Documents\Viren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AT"/>
  <c:chart>
    <c:autoTitleDeleted val="1"/>
    <c:plotArea>
      <c:layout>
        <c:manualLayout>
          <c:layoutTarget val="inner"/>
          <c:xMode val="edge"/>
          <c:yMode val="edge"/>
          <c:x val="7.8856328379968255E-2"/>
          <c:y val="2.8642427120784214E-2"/>
          <c:w val="0.810582943076954"/>
          <c:h val="0.89788225773065411"/>
        </c:manualLayout>
      </c:layout>
      <c:lineChart>
        <c:grouping val="standard"/>
        <c:ser>
          <c:idx val="0"/>
          <c:order val="0"/>
          <c:tx>
            <c:v>Virenbestand</c:v>
          </c:tx>
          <c:marker>
            <c:symbol val="none"/>
          </c:marker>
          <c:val>
            <c:numRef>
              <c:f>Krankeitsverlauf!$C$14:$C$113</c:f>
              <c:numCache>
                <c:formatCode>0</c:formatCode>
                <c:ptCount val="100"/>
                <c:pt idx="0">
                  <c:v>10000</c:v>
                </c:pt>
                <c:pt idx="1">
                  <c:v>11892</c:v>
                </c:pt>
                <c:pt idx="2">
                  <c:v>14142</c:v>
                </c:pt>
                <c:pt idx="3">
                  <c:v>16818</c:v>
                </c:pt>
                <c:pt idx="4">
                  <c:v>20000</c:v>
                </c:pt>
                <c:pt idx="5">
                  <c:v>23784</c:v>
                </c:pt>
                <c:pt idx="6">
                  <c:v>28284</c:v>
                </c:pt>
                <c:pt idx="7">
                  <c:v>33636</c:v>
                </c:pt>
                <c:pt idx="8">
                  <c:v>40000</c:v>
                </c:pt>
                <c:pt idx="9">
                  <c:v>47568</c:v>
                </c:pt>
                <c:pt idx="10">
                  <c:v>56568</c:v>
                </c:pt>
                <c:pt idx="11">
                  <c:v>67271</c:v>
                </c:pt>
                <c:pt idx="12">
                  <c:v>79999</c:v>
                </c:pt>
                <c:pt idx="13">
                  <c:v>95135</c:v>
                </c:pt>
                <c:pt idx="14">
                  <c:v>113135</c:v>
                </c:pt>
                <c:pt idx="15">
                  <c:v>134541</c:v>
                </c:pt>
                <c:pt idx="16">
                  <c:v>159997</c:v>
                </c:pt>
                <c:pt idx="17">
                  <c:v>190270</c:v>
                </c:pt>
                <c:pt idx="18">
                  <c:v>226270</c:v>
                </c:pt>
                <c:pt idx="19">
                  <c:v>269082</c:v>
                </c:pt>
                <c:pt idx="20">
                  <c:v>319994</c:v>
                </c:pt>
                <c:pt idx="21">
                  <c:v>380539</c:v>
                </c:pt>
                <c:pt idx="22">
                  <c:v>452540</c:v>
                </c:pt>
                <c:pt idx="23">
                  <c:v>538164</c:v>
                </c:pt>
                <c:pt idx="24">
                  <c:v>639988</c:v>
                </c:pt>
                <c:pt idx="25">
                  <c:v>761078</c:v>
                </c:pt>
                <c:pt idx="26">
                  <c:v>905079</c:v>
                </c:pt>
                <c:pt idx="27">
                  <c:v>1076326</c:v>
                </c:pt>
                <c:pt idx="28">
                  <c:v>1160522</c:v>
                </c:pt>
                <c:pt idx="29">
                  <c:v>1255216</c:v>
                </c:pt>
                <c:pt idx="30">
                  <c:v>1361716</c:v>
                </c:pt>
                <c:pt idx="31">
                  <c:v>1481495</c:v>
                </c:pt>
                <c:pt idx="32">
                  <c:v>1616208</c:v>
                </c:pt>
                <c:pt idx="33">
                  <c:v>1767717</c:v>
                </c:pt>
                <c:pt idx="34">
                  <c:v>1938116</c:v>
                </c:pt>
                <c:pt idx="35">
                  <c:v>2129760</c:v>
                </c:pt>
                <c:pt idx="36">
                  <c:v>2345298</c:v>
                </c:pt>
                <c:pt idx="37">
                  <c:v>2587710</c:v>
                </c:pt>
                <c:pt idx="38">
                  <c:v>2860346</c:v>
                </c:pt>
                <c:pt idx="39">
                  <c:v>3166974</c:v>
                </c:pt>
                <c:pt idx="40">
                  <c:v>3511832</c:v>
                </c:pt>
                <c:pt idx="41">
                  <c:v>3899687</c:v>
                </c:pt>
                <c:pt idx="42">
                  <c:v>4335900</c:v>
                </c:pt>
                <c:pt idx="43">
                  <c:v>4826500</c:v>
                </c:pt>
                <c:pt idx="44">
                  <c:v>5378268</c:v>
                </c:pt>
                <c:pt idx="45">
                  <c:v>5998830</c:v>
                </c:pt>
                <c:pt idx="46">
                  <c:v>6696764</c:v>
                </c:pt>
                <c:pt idx="47">
                  <c:v>7481717</c:v>
                </c:pt>
                <c:pt idx="48">
                  <c:v>8066029</c:v>
                </c:pt>
                <c:pt idx="49">
                  <c:v>8432147</c:v>
                </c:pt>
                <c:pt idx="50">
                  <c:v>8560143</c:v>
                </c:pt>
                <c:pt idx="51">
                  <c:v>8427422</c:v>
                </c:pt>
                <c:pt idx="52">
                  <c:v>8278153</c:v>
                </c:pt>
                <c:pt idx="53">
                  <c:v>8110273</c:v>
                </c:pt>
                <c:pt idx="54">
                  <c:v>7921462</c:v>
                </c:pt>
                <c:pt idx="55">
                  <c:v>7709110</c:v>
                </c:pt>
                <c:pt idx="56">
                  <c:v>7470282</c:v>
                </c:pt>
                <c:pt idx="57">
                  <c:v>7201677</c:v>
                </c:pt>
                <c:pt idx="58">
                  <c:v>6899582</c:v>
                </c:pt>
                <c:pt idx="59">
                  <c:v>6559822</c:v>
                </c:pt>
                <c:pt idx="60">
                  <c:v>6177701</c:v>
                </c:pt>
                <c:pt idx="61">
                  <c:v>5747937</c:v>
                </c:pt>
                <c:pt idx="62">
                  <c:v>5264590</c:v>
                </c:pt>
                <c:pt idx="63">
                  <c:v>4720979</c:v>
                </c:pt>
                <c:pt idx="64">
                  <c:v>4109591</c:v>
                </c:pt>
                <c:pt idx="65">
                  <c:v>3421975</c:v>
                </c:pt>
                <c:pt idx="66">
                  <c:v>2648627</c:v>
                </c:pt>
                <c:pt idx="67">
                  <c:v>1778858</c:v>
                </c:pt>
                <c:pt idx="68">
                  <c:v>800646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</c:numCache>
            </c:numRef>
          </c:val>
        </c:ser>
        <c:ser>
          <c:idx val="1"/>
          <c:order val="1"/>
          <c:tx>
            <c:v>Abtötungsrate</c:v>
          </c:tx>
          <c:marker>
            <c:symbol val="none"/>
          </c:marker>
          <c:val>
            <c:numRef>
              <c:f>Krankeitsverlauf!$F$14:$F$113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50000</c:v>
                </c:pt>
                <c:pt idx="28">
                  <c:v>50000</c:v>
                </c:pt>
                <c:pt idx="29">
                  <c:v>50000</c:v>
                </c:pt>
                <c:pt idx="30">
                  <c:v>50000</c:v>
                </c:pt>
                <c:pt idx="31">
                  <c:v>50000</c:v>
                </c:pt>
                <c:pt idx="32">
                  <c:v>50000</c:v>
                </c:pt>
                <c:pt idx="33">
                  <c:v>50000</c:v>
                </c:pt>
                <c:pt idx="34">
                  <c:v>50000</c:v>
                </c:pt>
                <c:pt idx="35">
                  <c:v>50000</c:v>
                </c:pt>
                <c:pt idx="36">
                  <c:v>50000</c:v>
                </c:pt>
                <c:pt idx="37">
                  <c:v>50000</c:v>
                </c:pt>
                <c:pt idx="38">
                  <c:v>50000</c:v>
                </c:pt>
                <c:pt idx="39">
                  <c:v>50000</c:v>
                </c:pt>
                <c:pt idx="40">
                  <c:v>50000</c:v>
                </c:pt>
                <c:pt idx="41">
                  <c:v>50000</c:v>
                </c:pt>
                <c:pt idx="42">
                  <c:v>50000</c:v>
                </c:pt>
                <c:pt idx="43">
                  <c:v>50000</c:v>
                </c:pt>
                <c:pt idx="44">
                  <c:v>50000</c:v>
                </c:pt>
                <c:pt idx="45">
                  <c:v>50000</c:v>
                </c:pt>
                <c:pt idx="46">
                  <c:v>50000</c:v>
                </c:pt>
                <c:pt idx="47">
                  <c:v>348508.67338040797</c:v>
                </c:pt>
                <c:pt idx="48">
                  <c:v>639554.62992630585</c:v>
                </c:pt>
                <c:pt idx="49">
                  <c:v>923324.43755855621</c:v>
                </c:pt>
                <c:pt idx="50">
                  <c:v>1200000</c:v>
                </c:pt>
                <c:pt idx="51">
                  <c:v>1200000</c:v>
                </c:pt>
                <c:pt idx="52">
                  <c:v>1200000</c:v>
                </c:pt>
                <c:pt idx="53">
                  <c:v>1200000</c:v>
                </c:pt>
                <c:pt idx="54">
                  <c:v>1200000</c:v>
                </c:pt>
                <c:pt idx="55">
                  <c:v>1200000</c:v>
                </c:pt>
                <c:pt idx="56">
                  <c:v>1200000</c:v>
                </c:pt>
                <c:pt idx="57">
                  <c:v>1200000</c:v>
                </c:pt>
                <c:pt idx="58">
                  <c:v>1200000</c:v>
                </c:pt>
                <c:pt idx="59">
                  <c:v>1200000</c:v>
                </c:pt>
                <c:pt idx="60">
                  <c:v>1200000</c:v>
                </c:pt>
                <c:pt idx="61">
                  <c:v>1200000</c:v>
                </c:pt>
                <c:pt idx="62">
                  <c:v>1200000</c:v>
                </c:pt>
                <c:pt idx="63">
                  <c:v>1200000</c:v>
                </c:pt>
                <c:pt idx="64">
                  <c:v>1200000</c:v>
                </c:pt>
                <c:pt idx="65">
                  <c:v>1200000</c:v>
                </c:pt>
                <c:pt idx="66">
                  <c:v>1200000</c:v>
                </c:pt>
                <c:pt idx="67">
                  <c:v>1200000</c:v>
                </c:pt>
                <c:pt idx="68">
                  <c:v>1200000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</c:numCache>
            </c:numRef>
          </c:val>
        </c:ser>
        <c:marker val="1"/>
        <c:axId val="61159296"/>
        <c:axId val="61169664"/>
      </c:lineChart>
      <c:catAx>
        <c:axId val="61159296"/>
        <c:scaling>
          <c:orientation val="minMax"/>
        </c:scaling>
        <c:axPos val="b"/>
        <c:tickLblPos val="nextTo"/>
        <c:crossAx val="61169664"/>
        <c:crosses val="autoZero"/>
        <c:auto val="1"/>
        <c:lblAlgn val="ctr"/>
        <c:lblOffset val="100"/>
      </c:catAx>
      <c:valAx>
        <c:axId val="61169664"/>
        <c:scaling>
          <c:orientation val="minMax"/>
        </c:scaling>
        <c:axPos val="l"/>
        <c:majorGridlines/>
        <c:numFmt formatCode="0" sourceLinked="1"/>
        <c:tickLblPos val="nextTo"/>
        <c:crossAx val="61159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295490045945209"/>
          <c:y val="0.41981178739007613"/>
          <c:w val="0.16704510182402624"/>
          <c:h val="0.11135977079883003"/>
        </c:manualLayout>
      </c:layout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6175-A058-496D-BB81-DEC904B1872C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31C3-70AA-4B7D-9B0C-7DA7C1D519C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6175-A058-496D-BB81-DEC904B1872C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31C3-70AA-4B7D-9B0C-7DA7C1D519C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6175-A058-496D-BB81-DEC904B1872C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31C3-70AA-4B7D-9B0C-7DA7C1D519C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6175-A058-496D-BB81-DEC904B1872C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31C3-70AA-4B7D-9B0C-7DA7C1D519C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6175-A058-496D-BB81-DEC904B1872C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31C3-70AA-4B7D-9B0C-7DA7C1D519C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6175-A058-496D-BB81-DEC904B1872C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31C3-70AA-4B7D-9B0C-7DA7C1D519C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6175-A058-496D-BB81-DEC904B1872C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31C3-70AA-4B7D-9B0C-7DA7C1D519C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6175-A058-496D-BB81-DEC904B1872C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31C3-70AA-4B7D-9B0C-7DA7C1D519C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6175-A058-496D-BB81-DEC904B1872C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31C3-70AA-4B7D-9B0C-7DA7C1D519C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6175-A058-496D-BB81-DEC904B1872C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31C3-70AA-4B7D-9B0C-7DA7C1D519C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6175-A058-496D-BB81-DEC904B1872C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35E31C3-70AA-4B7D-9B0C-7DA7C1D519C3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666175-A058-496D-BB81-DEC904B1872C}" type="datetimeFigureOut">
              <a:rPr lang="de-DE" smtClean="0"/>
              <a:pPr/>
              <a:t>12.02.2009</a:t>
            </a:fld>
            <a:endParaRPr lang="de-AT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E31C3-70AA-4B7D-9B0C-7DA7C1D519C3}" type="slidenum">
              <a:rPr lang="de-AT" smtClean="0"/>
              <a:pPr/>
              <a:t>‹Nr.›</a:t>
            </a:fld>
            <a:endParaRPr lang="de-AT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AT" sz="5400" dirty="0" smtClean="0"/>
              <a:t>Virusinfektion</a:t>
            </a:r>
            <a:endParaRPr lang="de-AT" sz="5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AT" sz="4000" dirty="0" smtClean="0"/>
              <a:t>Modellierung einer spezifischen Infektion</a:t>
            </a:r>
            <a:endParaRPr lang="de-AT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Nachteile dieses Modells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In Wirklichkeit nicht derart konstant</a:t>
            </a:r>
          </a:p>
          <a:p>
            <a:r>
              <a:rPr lang="de-AT" dirty="0" smtClean="0"/>
              <a:t>Viele Faktoren nicht berücksichtigt (Alter, Immunschwächen, …)</a:t>
            </a:r>
          </a:p>
          <a:p>
            <a:endParaRPr lang="de-AT" dirty="0" smtClean="0"/>
          </a:p>
          <a:p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Vorteile dieses Modells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Wesentliche Faktoren berücksichtigt</a:t>
            </a:r>
          </a:p>
          <a:p>
            <a:r>
              <a:rPr lang="de-AT" dirty="0" smtClean="0"/>
              <a:t>Einfach zu handhaben</a:t>
            </a:r>
          </a:p>
          <a:p>
            <a:r>
              <a:rPr lang="de-AT" dirty="0" smtClean="0"/>
              <a:t>Realistische Daten</a:t>
            </a:r>
          </a:p>
          <a:p>
            <a:r>
              <a:rPr lang="de-AT" dirty="0" smtClean="0"/>
              <a:t>Dynamisch</a:t>
            </a:r>
          </a:p>
          <a:p>
            <a:r>
              <a:rPr lang="de-AT" dirty="0" smtClean="0"/>
              <a:t>Übersichtlich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Definition einer Virusinfektion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Befall des Organismus mit Viren, der in der Regel mit Beschwerden und einem Krankheitsbild verbunden ist. Beispiele für Virusinfektionen sind Erkältungskrankheiten und Grippe sowie die Kinderkrankheiten (Maser, Mumps, Windpocken etc.). </a:t>
            </a:r>
            <a:br>
              <a:rPr lang="de-AT" dirty="0" smtClean="0"/>
            </a:b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Ursache-Wirkung Diagramm</a:t>
            </a:r>
            <a:endParaRPr lang="de-AT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669" y="2214555"/>
            <a:ext cx="8740073" cy="378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Voraussetzungen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Organismus befallen durch 10.000 Viren</a:t>
            </a:r>
          </a:p>
          <a:p>
            <a:r>
              <a:rPr lang="de-AT" dirty="0" smtClean="0"/>
              <a:t>Viren verdoppeln sich alle 4 Stunden</a:t>
            </a:r>
          </a:p>
          <a:p>
            <a:r>
              <a:rPr lang="de-AT" dirty="0" smtClean="0"/>
              <a:t>1 Million Viren =&gt; Immunsystem (Fieber)</a:t>
            </a:r>
          </a:p>
          <a:p>
            <a:r>
              <a:rPr lang="de-AT" dirty="0" smtClean="0"/>
              <a:t>Immunsystem: Reproduktionsrate 160% alle 4 Stunden, 50.000 Viren pro Stunde abgetötet</a:t>
            </a:r>
          </a:p>
          <a:p>
            <a:r>
              <a:rPr lang="de-AT" dirty="0" smtClean="0"/>
              <a:t>Ab 10</a:t>
            </a:r>
            <a:r>
              <a:rPr lang="de-AT" baseline="30000" dirty="0" smtClean="0"/>
              <a:t>12</a:t>
            </a:r>
            <a:r>
              <a:rPr lang="de-AT" dirty="0" smtClean="0"/>
              <a:t> Viren stirbt der Patient</a:t>
            </a:r>
            <a:endParaRPr lang="de-AT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Flussdiagramm</a:t>
            </a:r>
            <a:endParaRPr lang="de-AT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071523"/>
            <a:ext cx="7500990" cy="578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Modellierung der Krankheit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Viren=Viren*Reproduktionsrate-Abtötung</a:t>
            </a:r>
          </a:p>
          <a:p>
            <a:r>
              <a:rPr lang="de-AT" dirty="0" smtClean="0"/>
              <a:t>0=Nein</a:t>
            </a:r>
          </a:p>
          <a:p>
            <a:r>
              <a:rPr lang="de-AT" dirty="0" smtClean="0"/>
              <a:t>1=Ja</a:t>
            </a:r>
          </a:p>
          <a:p>
            <a:r>
              <a:rPr lang="de-AT" dirty="0" smtClean="0"/>
              <a:t>Abtötung=Immunsystem + Medikamente</a:t>
            </a:r>
          </a:p>
          <a:p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Modellierung der Krankheit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24606" r="16609" b="31004"/>
          <a:stretch>
            <a:fillRect/>
          </a:stretch>
        </p:blipFill>
        <p:spPr bwMode="auto">
          <a:xfrm>
            <a:off x="0" y="2000240"/>
            <a:ext cx="9090309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Modellierung der Krankheit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t="24606" r="7382" b="4921"/>
          <a:stretch>
            <a:fillRect/>
          </a:stretch>
        </p:blipFill>
        <p:spPr bwMode="auto">
          <a:xfrm>
            <a:off x="142844" y="1852638"/>
            <a:ext cx="8786842" cy="500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Verlauf der Krankheit</a:t>
            </a:r>
            <a:endParaRPr lang="de-AT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</p:nvPr>
        </p:nvGraphicFramePr>
        <p:xfrm>
          <a:off x="0" y="1935163"/>
          <a:ext cx="9001156" cy="4922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136</Words>
  <Application>Microsoft Office PowerPoint</Application>
  <PresentationFormat>Bildschirmpräsentation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Hyperion</vt:lpstr>
      <vt:lpstr>Virusinfektion</vt:lpstr>
      <vt:lpstr>Definition einer Virusinfektion</vt:lpstr>
      <vt:lpstr>Ursache-Wirkung Diagramm</vt:lpstr>
      <vt:lpstr>Voraussetzungen</vt:lpstr>
      <vt:lpstr>Flussdiagramm</vt:lpstr>
      <vt:lpstr>Modellierung der Krankheit</vt:lpstr>
      <vt:lpstr>Modellierung der Krankheit</vt:lpstr>
      <vt:lpstr>Modellierung der Krankheit</vt:lpstr>
      <vt:lpstr>Verlauf der Krankheit</vt:lpstr>
      <vt:lpstr>Nachteile dieses Modells</vt:lpstr>
      <vt:lpstr>Vorteile dieses Modells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Virusinfektion</dc:title>
  <dc:creator>Markus</dc:creator>
  <cp:lastModifiedBy>Markus</cp:lastModifiedBy>
  <cp:revision>18</cp:revision>
  <dcterms:created xsi:type="dcterms:W3CDTF">2009-02-11T07:47:49Z</dcterms:created>
  <dcterms:modified xsi:type="dcterms:W3CDTF">2009-02-12T12:06:10Z</dcterms:modified>
</cp:coreProperties>
</file>