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57" r:id="rId3"/>
    <p:sldId id="262" r:id="rId4"/>
    <p:sldId id="258" r:id="rId5"/>
    <p:sldId id="261" r:id="rId6"/>
    <p:sldId id="263" r:id="rId7"/>
    <p:sldId id="260" r:id="rId8"/>
    <p:sldId id="269" r:id="rId9"/>
    <p:sldId id="270" r:id="rId10"/>
    <p:sldId id="268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93" autoAdjust="0"/>
    <p:restoredTop sz="94718" autoAdjust="0"/>
  </p:normalViewPr>
  <p:slideViewPr>
    <p:cSldViewPr>
      <p:cViewPr>
        <p:scale>
          <a:sx n="77" d="100"/>
          <a:sy n="77" d="100"/>
        </p:scale>
        <p:origin x="-990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3E131-573F-4C35-8A99-9B8396326596}" type="datetimeFigureOut">
              <a:rPr lang="de-DE" smtClean="0"/>
              <a:pPr/>
              <a:t>12.02.2009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9CAB7-BF18-46AF-AEE6-4F28E204658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9CAB7-BF18-46AF-AEE6-4F28E2046588}" type="slidenum">
              <a:rPr lang="de-AT" smtClean="0"/>
              <a:pPr/>
              <a:t>1</a:t>
            </a:fld>
            <a:endParaRPr lang="de-A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9CAB7-BF18-46AF-AEE6-4F28E2046588}" type="slidenum">
              <a:rPr lang="de-AT" smtClean="0"/>
              <a:pPr/>
              <a:t>2</a:t>
            </a:fld>
            <a:endParaRPr lang="de-A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9CAB7-BF18-46AF-AEE6-4F28E2046588}" type="slidenum">
              <a:rPr lang="de-AT" smtClean="0"/>
              <a:pPr/>
              <a:t>3</a:t>
            </a:fld>
            <a:endParaRPr lang="de-A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9CAB7-BF18-46AF-AEE6-4F28E2046588}" type="slidenum">
              <a:rPr lang="de-AT" smtClean="0"/>
              <a:pPr/>
              <a:t>4</a:t>
            </a:fld>
            <a:endParaRPr lang="de-A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9CAB7-BF18-46AF-AEE6-4F28E2046588}" type="slidenum">
              <a:rPr lang="de-AT" smtClean="0"/>
              <a:pPr/>
              <a:t>5</a:t>
            </a:fld>
            <a:endParaRPr lang="de-A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9CAB7-BF18-46AF-AEE6-4F28E2046588}" type="slidenum">
              <a:rPr lang="de-AT" smtClean="0"/>
              <a:pPr/>
              <a:t>6</a:t>
            </a:fld>
            <a:endParaRPr lang="de-A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9CAB7-BF18-46AF-AEE6-4F28E2046588}" type="slidenum">
              <a:rPr lang="de-AT" smtClean="0"/>
              <a:pPr/>
              <a:t>7</a:t>
            </a:fld>
            <a:endParaRPr lang="de-A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9CAB7-BF18-46AF-AEE6-4F28E2046588}" type="slidenum">
              <a:rPr lang="de-AT" smtClean="0"/>
              <a:pPr/>
              <a:t>10</a:t>
            </a:fld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A7824E8-9881-410B-9399-B1BC2FAA4C91}" type="datetimeFigureOut">
              <a:rPr lang="de-DE" smtClean="0"/>
              <a:pPr/>
              <a:t>12.02.2009</a:t>
            </a:fld>
            <a:endParaRPr lang="de-AT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e-AT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06B235-CCDA-419C-98FC-07A28063805C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7824E8-9881-410B-9399-B1BC2FAA4C91}" type="datetimeFigureOut">
              <a:rPr lang="de-DE" smtClean="0"/>
              <a:pPr/>
              <a:t>12.02.2009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06B235-CCDA-419C-98FC-07A28063805C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7824E8-9881-410B-9399-B1BC2FAA4C91}" type="datetimeFigureOut">
              <a:rPr lang="de-DE" smtClean="0"/>
              <a:pPr/>
              <a:t>12.02.2009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06B235-CCDA-419C-98FC-07A28063805C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7824E8-9881-410B-9399-B1BC2FAA4C91}" type="datetimeFigureOut">
              <a:rPr lang="de-DE" smtClean="0"/>
              <a:pPr/>
              <a:t>12.02.2009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06B235-CCDA-419C-98FC-07A28063805C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7824E8-9881-410B-9399-B1BC2FAA4C91}" type="datetimeFigureOut">
              <a:rPr lang="de-DE" smtClean="0"/>
              <a:pPr/>
              <a:t>12.02.2009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06B235-CCDA-419C-98FC-07A28063805C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7824E8-9881-410B-9399-B1BC2FAA4C91}" type="datetimeFigureOut">
              <a:rPr lang="de-DE" smtClean="0"/>
              <a:pPr/>
              <a:t>12.02.2009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06B235-CCDA-419C-98FC-07A28063805C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7824E8-9881-410B-9399-B1BC2FAA4C91}" type="datetimeFigureOut">
              <a:rPr lang="de-DE" smtClean="0"/>
              <a:pPr/>
              <a:t>12.02.2009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06B235-CCDA-419C-98FC-07A28063805C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7824E8-9881-410B-9399-B1BC2FAA4C91}" type="datetimeFigureOut">
              <a:rPr lang="de-DE" smtClean="0"/>
              <a:pPr/>
              <a:t>12.02.2009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06B235-CCDA-419C-98FC-07A28063805C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7824E8-9881-410B-9399-B1BC2FAA4C91}" type="datetimeFigureOut">
              <a:rPr lang="de-DE" smtClean="0"/>
              <a:pPr/>
              <a:t>12.02.2009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06B235-CCDA-419C-98FC-07A28063805C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A7824E8-9881-410B-9399-B1BC2FAA4C91}" type="datetimeFigureOut">
              <a:rPr lang="de-DE" smtClean="0"/>
              <a:pPr/>
              <a:t>12.02.2009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06B235-CCDA-419C-98FC-07A28063805C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A7824E8-9881-410B-9399-B1BC2FAA4C91}" type="datetimeFigureOut">
              <a:rPr lang="de-DE" smtClean="0"/>
              <a:pPr/>
              <a:t>12.02.2009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06B235-CCDA-419C-98FC-07A28063805C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A7824E8-9881-410B-9399-B1BC2FAA4C91}" type="datetimeFigureOut">
              <a:rPr lang="de-DE" smtClean="0"/>
              <a:pPr/>
              <a:t>12.02.2009</a:t>
            </a:fld>
            <a:endParaRPr lang="de-AT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AT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706B235-CCDA-419C-98FC-07A28063805C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SortierDemo/start.ba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AT" sz="9600" dirty="0" smtClean="0"/>
              <a:t>Algorithmen</a:t>
            </a:r>
            <a:endParaRPr lang="de-AT" sz="96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Gruppe 4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Algorithmen im Test</a:t>
            </a:r>
            <a:endParaRPr lang="de-AT" dirty="0"/>
          </a:p>
        </p:txBody>
      </p:sp>
      <p:sp>
        <p:nvSpPr>
          <p:cNvPr id="4" name="Rechteck 3">
            <a:hlinkClick r:id="rId3" action="ppaction://hlinkfile"/>
          </p:cNvPr>
          <p:cNvSpPr/>
          <p:nvPr/>
        </p:nvSpPr>
        <p:spPr>
          <a:xfrm>
            <a:off x="1000100" y="2357430"/>
            <a:ext cx="7358114" cy="20717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Test </a:t>
            </a:r>
            <a:r>
              <a:rPr lang="de-AT" sz="7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them</a:t>
            </a:r>
            <a:r>
              <a:rPr lang="de-AT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!</a:t>
            </a:r>
            <a:endParaRPr lang="de-AT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Eine präzise Anleitung um ein bestimmtes Problem zu lösen</a:t>
            </a:r>
          </a:p>
          <a:p>
            <a:pPr lvl="1"/>
            <a:r>
              <a:rPr lang="de-AT" dirty="0" smtClean="0"/>
              <a:t>Einfaches Beispiel: Kochrezept</a:t>
            </a:r>
          </a:p>
          <a:p>
            <a:pPr lvl="1"/>
            <a:r>
              <a:rPr lang="de-AT" dirty="0" smtClean="0"/>
              <a:t>Beispiel aus der Mathematik: Sortierung</a:t>
            </a:r>
          </a:p>
          <a:p>
            <a:pPr>
              <a:buClr>
                <a:srgbClr val="2DA2BF"/>
              </a:buClr>
            </a:pPr>
            <a:r>
              <a:rPr lang="de-AT" dirty="0" smtClean="0">
                <a:solidFill>
                  <a:prstClr val="black"/>
                </a:solidFill>
              </a:rPr>
              <a:t>3 Regeln:</a:t>
            </a:r>
          </a:p>
          <a:p>
            <a:pPr lvl="1">
              <a:buClr>
                <a:srgbClr val="2DA2BF"/>
              </a:buClr>
            </a:pPr>
            <a:r>
              <a:rPr lang="de-AT" dirty="0" smtClean="0">
                <a:solidFill>
                  <a:prstClr val="black"/>
                </a:solidFill>
              </a:rPr>
              <a:t>Ein Algorithmus muss bei gleichen Bedingungen gleiche Ergebnisse haben</a:t>
            </a:r>
          </a:p>
          <a:p>
            <a:pPr lvl="1">
              <a:buClr>
                <a:srgbClr val="2DA2BF"/>
              </a:buClr>
            </a:pPr>
            <a:r>
              <a:rPr lang="de-AT" dirty="0" smtClean="0">
                <a:solidFill>
                  <a:prstClr val="black"/>
                </a:solidFill>
              </a:rPr>
              <a:t>Zu jedem Zeitpunkt muss der nächste Vorgang definiert sein</a:t>
            </a:r>
          </a:p>
          <a:p>
            <a:pPr lvl="1">
              <a:buClr>
                <a:srgbClr val="2DA2BF"/>
              </a:buClr>
            </a:pPr>
            <a:r>
              <a:rPr lang="de-AT" dirty="0" smtClean="0">
                <a:solidFill>
                  <a:prstClr val="black"/>
                </a:solidFill>
              </a:rPr>
              <a:t>Der Algorithmus muss endlich beschreibbar sein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Was ist ein Algorithmus?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Er sucht immer das kleinste Element der Liste, indem er die Elemente miteinander vergleicht.</a:t>
            </a:r>
          </a:p>
          <a:p>
            <a:endParaRPr lang="de-AT" dirty="0" smtClean="0"/>
          </a:p>
          <a:p>
            <a:r>
              <a:rPr lang="de-AT" dirty="0" smtClean="0"/>
              <a:t>Dieses hängt er einer zweiten Liste an und löscht es aus der ersten.</a:t>
            </a:r>
          </a:p>
          <a:p>
            <a:endParaRPr lang="de-AT" dirty="0" smtClean="0"/>
          </a:p>
          <a:p>
            <a:r>
              <a:rPr lang="de-AT" dirty="0" smtClean="0"/>
              <a:t>Ist die erste Liste leer, stoppt er.</a:t>
            </a:r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Auswahlsortierung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Es werden zwei aufeinanderfolgende Elemente verglichen und, wenn sie in der falschen Reihenfolge vorliegen, vertauscht. </a:t>
            </a:r>
          </a:p>
          <a:p>
            <a:endParaRPr lang="de-AT" dirty="0" smtClean="0"/>
          </a:p>
          <a:p>
            <a:r>
              <a:rPr lang="de-AT" dirty="0" smtClean="0"/>
              <a:t>Dieser Vorgang wird solange wiederholt, bis keine Vertauschungen mehr nötig sind.</a:t>
            </a:r>
          </a:p>
          <a:p>
            <a:endParaRPr lang="de-AT" dirty="0" smtClean="0"/>
          </a:p>
          <a:p>
            <a:r>
              <a:rPr lang="de-AT" dirty="0" smtClean="0"/>
              <a:t>Werden in einem Durchgang keine Vertauschungen vorgenommen, wird der Algorithmus gestoppt.</a:t>
            </a:r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Bubblesort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25963"/>
          </a:xfrm>
        </p:spPr>
        <p:txBody>
          <a:bodyPr/>
          <a:lstStyle/>
          <a:p>
            <a:r>
              <a:rPr lang="de-AT" dirty="0" smtClean="0"/>
              <a:t>Beim </a:t>
            </a:r>
            <a:r>
              <a:rPr lang="de-AT" dirty="0" err="1" smtClean="0"/>
              <a:t>Mergesort</a:t>
            </a:r>
            <a:r>
              <a:rPr lang="de-AT" dirty="0" smtClean="0"/>
              <a:t> wird die zu sortierende Liste in der Mitte aufgespalten und die beiden Teillisten separat sortiert.</a:t>
            </a:r>
          </a:p>
          <a:p>
            <a:endParaRPr lang="de-AT" dirty="0" smtClean="0"/>
          </a:p>
          <a:p>
            <a:r>
              <a:rPr lang="de-AT" dirty="0" smtClean="0"/>
              <a:t>Durch das </a:t>
            </a:r>
            <a:r>
              <a:rPr lang="de-AT" dirty="0" err="1" smtClean="0"/>
              <a:t>Mergeverfahren</a:t>
            </a:r>
            <a:r>
              <a:rPr lang="de-AT" dirty="0" smtClean="0"/>
              <a:t> werden die beiden Teillisten wieder zusammengefügt, sodass eine sortierte Liste entsteht.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Mergesort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Zuerst wird die Liste in zwei Teillisten getrennt, indem ein zufälliges Element gewählt wird und die kleineren in Liste1 und die größeren in Liste 2 gegeben werden.</a:t>
            </a:r>
          </a:p>
          <a:p>
            <a:endParaRPr lang="de-AT" dirty="0" smtClean="0"/>
          </a:p>
          <a:p>
            <a:r>
              <a:rPr lang="de-AT" dirty="0" smtClean="0"/>
              <a:t>Diese Prozedur wird wiederholt, bis alle Listen nur noch ein Element enthalten.</a:t>
            </a:r>
          </a:p>
          <a:p>
            <a:endParaRPr lang="de-AT" dirty="0" smtClean="0"/>
          </a:p>
          <a:p>
            <a:r>
              <a:rPr lang="de-AT" dirty="0" smtClean="0"/>
              <a:t>Dann werden die einzelnen Listen verbunden.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Quicksort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Algorithmen funktionieren nicht immer gleich gut. Es gibt einen </a:t>
            </a:r>
            <a:r>
              <a:rPr lang="de-AT" dirty="0" err="1" smtClean="0"/>
              <a:t>best</a:t>
            </a:r>
            <a:r>
              <a:rPr lang="de-AT" dirty="0" smtClean="0"/>
              <a:t>, </a:t>
            </a:r>
            <a:r>
              <a:rPr lang="de-AT" dirty="0" err="1" smtClean="0"/>
              <a:t>worst</a:t>
            </a:r>
            <a:r>
              <a:rPr lang="de-AT" dirty="0" smtClean="0"/>
              <a:t> und </a:t>
            </a:r>
            <a:r>
              <a:rPr lang="de-AT" dirty="0" err="1" smtClean="0"/>
              <a:t>average</a:t>
            </a:r>
            <a:r>
              <a:rPr lang="de-AT" dirty="0" smtClean="0"/>
              <a:t> </a:t>
            </a:r>
            <a:r>
              <a:rPr lang="de-AT" dirty="0" err="1" smtClean="0"/>
              <a:t>case</a:t>
            </a:r>
            <a:r>
              <a:rPr lang="de-AT" dirty="0" smtClean="0"/>
              <a:t> bei jedem Algorithmus. </a:t>
            </a:r>
          </a:p>
          <a:p>
            <a:endParaRPr lang="de-AT" dirty="0" smtClean="0"/>
          </a:p>
          <a:p>
            <a:r>
              <a:rPr lang="de-AT" dirty="0" smtClean="0"/>
              <a:t>Je nach Komplexität dieser Fälle ist der Algorithmus schneller oder langsamer. 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Vergleichen von 2 Algorithmen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28596" y="1481138"/>
          <a:ext cx="8258204" cy="4376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7412"/>
                <a:gridCol w="1871690"/>
                <a:gridCol w="2064551"/>
                <a:gridCol w="2064551"/>
              </a:tblGrid>
              <a:tr h="875351">
                <a:tc>
                  <a:txBody>
                    <a:bodyPr/>
                    <a:lstStyle/>
                    <a:p>
                      <a:r>
                        <a:rPr lang="de-AT" dirty="0" smtClean="0"/>
                        <a:t>Algorithmus</a:t>
                      </a:r>
                      <a:endParaRPr lang="de-A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Best</a:t>
                      </a:r>
                      <a:r>
                        <a:rPr lang="de-AT" baseline="0" dirty="0" smtClean="0"/>
                        <a:t> </a:t>
                      </a:r>
                      <a:r>
                        <a:rPr lang="de-AT" baseline="0" dirty="0" err="1" smtClean="0"/>
                        <a:t>case</a:t>
                      </a:r>
                      <a:endParaRPr lang="de-A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dirty="0" err="1" smtClean="0"/>
                        <a:t>Worst</a:t>
                      </a:r>
                      <a:r>
                        <a:rPr lang="de-AT" dirty="0" smtClean="0"/>
                        <a:t> </a:t>
                      </a:r>
                      <a:r>
                        <a:rPr lang="de-AT" dirty="0" err="1" smtClean="0"/>
                        <a:t>case</a:t>
                      </a:r>
                      <a:endParaRPr lang="de-A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dirty="0" err="1" smtClean="0"/>
                        <a:t>Average</a:t>
                      </a:r>
                      <a:r>
                        <a:rPr lang="de-AT" dirty="0" smtClean="0"/>
                        <a:t> </a:t>
                      </a:r>
                      <a:r>
                        <a:rPr lang="de-AT" dirty="0" err="1" smtClean="0"/>
                        <a:t>case</a:t>
                      </a:r>
                      <a:endParaRPr lang="de-AT" dirty="0"/>
                    </a:p>
                  </a:txBody>
                  <a:tcPr anchor="ctr"/>
                </a:tc>
              </a:tr>
              <a:tr h="875351">
                <a:tc>
                  <a:txBody>
                    <a:bodyPr/>
                    <a:lstStyle/>
                    <a:p>
                      <a:r>
                        <a:rPr lang="de-AT" dirty="0" smtClean="0"/>
                        <a:t>Auswahlsortierung</a:t>
                      </a:r>
                      <a:endParaRPr lang="de-A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O(n²)</a:t>
                      </a:r>
                      <a:endParaRPr lang="de-A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O(n²)</a:t>
                      </a:r>
                      <a:endParaRPr lang="de-A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O(n²)</a:t>
                      </a:r>
                      <a:endParaRPr lang="de-AT" dirty="0"/>
                    </a:p>
                  </a:txBody>
                  <a:tcPr anchor="ctr"/>
                </a:tc>
              </a:tr>
              <a:tr h="875351">
                <a:tc>
                  <a:txBody>
                    <a:bodyPr/>
                    <a:lstStyle/>
                    <a:p>
                      <a:r>
                        <a:rPr lang="de-AT" dirty="0" err="1" smtClean="0"/>
                        <a:t>Bubblesort</a:t>
                      </a:r>
                      <a:endParaRPr lang="de-A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O(n)</a:t>
                      </a:r>
                      <a:endParaRPr lang="de-A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O(n²)</a:t>
                      </a:r>
                      <a:endParaRPr lang="de-A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O(n²)</a:t>
                      </a:r>
                      <a:endParaRPr lang="de-AT" dirty="0"/>
                    </a:p>
                  </a:txBody>
                  <a:tcPr anchor="ctr"/>
                </a:tc>
              </a:tr>
              <a:tr h="875351">
                <a:tc>
                  <a:txBody>
                    <a:bodyPr/>
                    <a:lstStyle/>
                    <a:p>
                      <a:r>
                        <a:rPr lang="de-AT" dirty="0" err="1" smtClean="0"/>
                        <a:t>Mergesort</a:t>
                      </a:r>
                      <a:endParaRPr lang="de-A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O(n</a:t>
                      </a:r>
                      <a:r>
                        <a:rPr lang="de-AT" baseline="0" dirty="0" smtClean="0"/>
                        <a:t> log(n)</a:t>
                      </a:r>
                      <a:r>
                        <a:rPr lang="de-AT" dirty="0" smtClean="0"/>
                        <a:t>)</a:t>
                      </a:r>
                      <a:endParaRPr lang="de-A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O(n</a:t>
                      </a:r>
                      <a:r>
                        <a:rPr lang="de-AT" baseline="0" dirty="0" smtClean="0"/>
                        <a:t> log(n)</a:t>
                      </a:r>
                      <a:r>
                        <a:rPr lang="de-AT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O(n</a:t>
                      </a:r>
                      <a:r>
                        <a:rPr lang="de-AT" baseline="0" dirty="0" smtClean="0"/>
                        <a:t> log(n)</a:t>
                      </a:r>
                      <a:r>
                        <a:rPr lang="de-AT" dirty="0" smtClean="0"/>
                        <a:t>)</a:t>
                      </a:r>
                    </a:p>
                  </a:txBody>
                  <a:tcPr anchor="ctr"/>
                </a:tc>
              </a:tr>
              <a:tr h="875351">
                <a:tc>
                  <a:txBody>
                    <a:bodyPr/>
                    <a:lstStyle/>
                    <a:p>
                      <a:r>
                        <a:rPr lang="de-AT" dirty="0" err="1" smtClean="0"/>
                        <a:t>Quicksort</a:t>
                      </a:r>
                      <a:endParaRPr lang="de-A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O(n</a:t>
                      </a:r>
                      <a:r>
                        <a:rPr lang="de-AT" baseline="0" dirty="0" smtClean="0"/>
                        <a:t> log(n)</a:t>
                      </a:r>
                      <a:r>
                        <a:rPr lang="de-AT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O(n²)</a:t>
                      </a:r>
                      <a:endParaRPr lang="de-A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O(n</a:t>
                      </a:r>
                      <a:r>
                        <a:rPr lang="de-AT" baseline="0" dirty="0" smtClean="0"/>
                        <a:t> log(n)</a:t>
                      </a:r>
                      <a:r>
                        <a:rPr lang="de-AT" dirty="0" smtClean="0"/>
                        <a:t>)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4400" dirty="0" smtClean="0"/>
              <a:t>Komplexität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4000" dirty="0" smtClean="0"/>
              <a:t>Komplexität</a:t>
            </a:r>
            <a:endParaRPr lang="de-AT" dirty="0"/>
          </a:p>
        </p:txBody>
      </p:sp>
      <p:pic>
        <p:nvPicPr>
          <p:cNvPr id="1026" name="Picture 2" descr="I:\Funktion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428736"/>
            <a:ext cx="7143800" cy="45029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Deimo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317</Words>
  <Application>Microsoft Office PowerPoint</Application>
  <PresentationFormat>Bildschirmpräsentation (4:3)</PresentationFormat>
  <Paragraphs>68</Paragraphs>
  <Slides>10</Slides>
  <Notes>8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Deimos</vt:lpstr>
      <vt:lpstr>Algorithmen</vt:lpstr>
      <vt:lpstr>Was ist ein Algorithmus?</vt:lpstr>
      <vt:lpstr>Auswahlsortierung</vt:lpstr>
      <vt:lpstr>Bubblesort</vt:lpstr>
      <vt:lpstr>Mergesort</vt:lpstr>
      <vt:lpstr>Quicksort</vt:lpstr>
      <vt:lpstr>Vergleichen von 2 Algorithmen</vt:lpstr>
      <vt:lpstr>Komplexität</vt:lpstr>
      <vt:lpstr>Komplexität</vt:lpstr>
      <vt:lpstr>Algorithmen im Test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Algorithmen</dc:title>
  <dc:creator>Maureder Wolfgang</dc:creator>
  <cp:lastModifiedBy>User</cp:lastModifiedBy>
  <cp:revision>41</cp:revision>
  <dcterms:created xsi:type="dcterms:W3CDTF">2009-02-11T15:37:20Z</dcterms:created>
  <dcterms:modified xsi:type="dcterms:W3CDTF">2009-02-12T14:26:01Z</dcterms:modified>
</cp:coreProperties>
</file>